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</p:sldIdLst>
  <p:sldSz cy="5143500" cx="9144000"/>
  <p:notesSz cx="6858000" cy="9144000"/>
  <p:embeddedFontLst>
    <p:embeddedFont>
      <p:font typeface="Raleway"/>
      <p:regular r:id="rId32"/>
      <p:bold r:id="rId33"/>
      <p:italic r:id="rId34"/>
      <p:boldItalic r:id="rId35"/>
    </p:embeddedFont>
    <p:embeddedFont>
      <p:font typeface="Lato"/>
      <p:regular r:id="rId36"/>
      <p:bold r:id="rId37"/>
      <p:italic r:id="rId38"/>
      <p:boldItalic r:id="rId39"/>
    </p:embeddedFont>
    <p:embeddedFont>
      <p:font typeface="Quattrocento Sans"/>
      <p:regular r:id="rId40"/>
      <p:bold r:id="rId41"/>
      <p:italic r:id="rId42"/>
      <p:boldItalic r:id="rId43"/>
    </p:embeddedFont>
    <p:embeddedFont>
      <p:font typeface="Open Sans"/>
      <p:regular r:id="rId44"/>
      <p:bold r:id="rId45"/>
      <p:italic r:id="rId46"/>
      <p:boldItalic r:id="rId4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3A83B18-BF31-4630-89E5-A710083281B8}">
  <a:tblStyle styleId="{E3A83B18-BF31-4630-89E5-A710083281B8}" styleName="Table_0">
    <a:wholeTbl>
      <a:tcTxStyle b="off" i="off">
        <a:font>
          <a:latin typeface="Arial"/>
          <a:ea typeface="Arial"/>
          <a:cs typeface="Arial"/>
        </a:font>
        <a:srgbClr val="1A9988"/>
      </a:tcTxStyle>
      <a:tcStyle>
        <a:tcBdr>
          <a:left>
            <a:ln cap="flat" cmpd="sng" w="127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9E9E9"/>
          </a:solidFill>
        </a:fill>
      </a:tcStyle>
    </a:wholeTbl>
    <a:band1H>
      <a:tcTxStyle/>
      <a:tcStyle>
        <a:fill>
          <a:solidFill>
            <a:srgbClr val="D0D0D0"/>
          </a:solidFill>
        </a:fill>
      </a:tcStyle>
    </a:band1H>
    <a:band2H>
      <a:tcTxStyle/>
    </a:band2H>
    <a:band1V>
      <a:tcTxStyle/>
      <a:tcStyle>
        <a:fill>
          <a:solidFill>
            <a:srgbClr val="D0D0D0"/>
          </a:solidFill>
        </a:fill>
      </a:tcStyle>
    </a:band1V>
    <a:band2V>
      <a:tcTxStyle/>
    </a:band2V>
    <a:lastCol>
      <a:tcTxStyle b="on" i="off">
        <a:font>
          <a:latin typeface="Arial"/>
          <a:ea typeface="Arial"/>
          <a:cs typeface="Arial"/>
        </a:font>
        <a:srgbClr val="FFFFFF"/>
      </a:tcTxStyle>
      <a:tcStyle>
        <a:fill>
          <a:solidFill>
            <a:srgbClr val="595959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fill>
          <a:solidFill>
            <a:srgbClr val="595959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top>
            <a:ln cap="flat" cmpd="sng" w="381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rgbClr val="595959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bottom>
            <a:ln cap="flat" cmpd="sng" w="381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rgbClr val="595959"/>
          </a:solidFill>
        </a:fill>
      </a:tcStyle>
    </a:firstRow>
    <a:neCell>
      <a:tcTxStyle/>
    </a:neCell>
    <a:nwCell>
      <a:tcTxStyle/>
    </a:nwCell>
  </a:tblStyle>
  <a:tblStyle styleId="{111A6C5E-2DEA-44FB-964D-DDC0A545EFE6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QuattrocentoSans-regular.fntdata"/><Relationship Id="rId20" Type="http://schemas.openxmlformats.org/officeDocument/2006/relationships/slide" Target="slides/slide14.xml"/><Relationship Id="rId42" Type="http://schemas.openxmlformats.org/officeDocument/2006/relationships/font" Target="fonts/QuattrocentoSans-italic.fntdata"/><Relationship Id="rId41" Type="http://schemas.openxmlformats.org/officeDocument/2006/relationships/font" Target="fonts/QuattrocentoSans-bold.fntdata"/><Relationship Id="rId22" Type="http://schemas.openxmlformats.org/officeDocument/2006/relationships/slide" Target="slides/slide16.xml"/><Relationship Id="rId44" Type="http://schemas.openxmlformats.org/officeDocument/2006/relationships/font" Target="fonts/OpenSans-regular.fntdata"/><Relationship Id="rId21" Type="http://schemas.openxmlformats.org/officeDocument/2006/relationships/slide" Target="slides/slide15.xml"/><Relationship Id="rId43" Type="http://schemas.openxmlformats.org/officeDocument/2006/relationships/font" Target="fonts/QuattrocentoSans-boldItalic.fntdata"/><Relationship Id="rId24" Type="http://schemas.openxmlformats.org/officeDocument/2006/relationships/slide" Target="slides/slide18.xml"/><Relationship Id="rId46" Type="http://schemas.openxmlformats.org/officeDocument/2006/relationships/font" Target="fonts/OpenSans-italic.fntdata"/><Relationship Id="rId23" Type="http://schemas.openxmlformats.org/officeDocument/2006/relationships/slide" Target="slides/slide17.xml"/><Relationship Id="rId45" Type="http://schemas.openxmlformats.org/officeDocument/2006/relationships/font" Target="fonts/OpenSans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47" Type="http://schemas.openxmlformats.org/officeDocument/2006/relationships/font" Target="fonts/OpenSans-boldItalic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Raleway-bold.fntdata"/><Relationship Id="rId10" Type="http://schemas.openxmlformats.org/officeDocument/2006/relationships/slide" Target="slides/slide4.xml"/><Relationship Id="rId32" Type="http://schemas.openxmlformats.org/officeDocument/2006/relationships/font" Target="fonts/Raleway-regular.fntdata"/><Relationship Id="rId13" Type="http://schemas.openxmlformats.org/officeDocument/2006/relationships/slide" Target="slides/slide7.xml"/><Relationship Id="rId35" Type="http://schemas.openxmlformats.org/officeDocument/2006/relationships/font" Target="fonts/Raleway-boldItalic.fntdata"/><Relationship Id="rId12" Type="http://schemas.openxmlformats.org/officeDocument/2006/relationships/slide" Target="slides/slide6.xml"/><Relationship Id="rId34" Type="http://schemas.openxmlformats.org/officeDocument/2006/relationships/font" Target="fonts/Raleway-italic.fntdata"/><Relationship Id="rId15" Type="http://schemas.openxmlformats.org/officeDocument/2006/relationships/slide" Target="slides/slide9.xml"/><Relationship Id="rId37" Type="http://schemas.openxmlformats.org/officeDocument/2006/relationships/font" Target="fonts/Lato-bold.fntdata"/><Relationship Id="rId14" Type="http://schemas.openxmlformats.org/officeDocument/2006/relationships/slide" Target="slides/slide8.xml"/><Relationship Id="rId36" Type="http://schemas.openxmlformats.org/officeDocument/2006/relationships/font" Target="fonts/Lato-regular.fntdata"/><Relationship Id="rId17" Type="http://schemas.openxmlformats.org/officeDocument/2006/relationships/slide" Target="slides/slide11.xml"/><Relationship Id="rId39" Type="http://schemas.openxmlformats.org/officeDocument/2006/relationships/font" Target="fonts/Lato-boldItalic.fntdata"/><Relationship Id="rId16" Type="http://schemas.openxmlformats.org/officeDocument/2006/relationships/slide" Target="slides/slide10.xml"/><Relationship Id="rId38" Type="http://schemas.openxmlformats.org/officeDocument/2006/relationships/font" Target="fonts/Lato-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e298806601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e298806601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da5b322b3f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da5b322b3f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Less accuracy when isomorphism exists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da826f35ca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da826f35ca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8252dc4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8252dc4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da826f35ca_1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da826f35ca_1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e298806601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e298806601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e298806601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e298806601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e298806601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e298806601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da5b322b3f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da5b322b3f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da5b322b3f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da5b322b3f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da2795822e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da2795822e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e298806601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e298806601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e298806601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e298806601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eb7f80360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eb7f80360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e298806601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e298806601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1f88252dc4_0_14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1f88252dc4_0_14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e3d5f797c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e3d5f797c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e298806601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e298806601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e298806601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e298806601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e298806601_1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e298806601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da5b322b3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da5b322b3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da5b322b3f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da5b322b3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e298806601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e298806601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da5b322b3f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da5b322b3f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Relationship Id="rId3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3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4" name="Google Shape;84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5" name="Google Shape;85;p13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6" name="Google Shape;86;p13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7" name="Google Shape;87;p13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oogle Shape;89;p1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0" name="Google Shape;90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" name="Google Shape;92;p1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3" name="Google Shape;93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4" name="Google Shape;94;p1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5" name="Google Shape;95;p1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1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7" name="Google Shape;97;p1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99" name="Google Shape;99;p15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2" name="Google Shape;102;p1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3" name="Google Shape;103;p1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" name="Google Shape;104;p1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" name="Google Shape;105;p1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6" name="Google Shape;106;p15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_2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0" name="Google Shape;110;p1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1" name="Google Shape;111;p1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" name="Google Shape;112;p1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" name="Google Shape;113;p1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4" name="Google Shape;114;p1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16" name="Google Shape;116;p17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" name="Google Shape;118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9" name="Google Shape;119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1" name="Google Shape;121;p17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2" name="Google Shape;122;p17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3" name="Google Shape;123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4" name="Google Shape;124;p1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5" name="Google Shape;125;p1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" name="Google Shape;126;p1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7" name="Google Shape;127;p1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8" name="Google Shape;128;p17"/>
          <p:cNvSpPr txBox="1"/>
          <p:nvPr/>
        </p:nvSpPr>
        <p:spPr>
          <a:xfrm>
            <a:off x="162865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DBSE-ScTP-2021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9" name="Google Shape;129;p17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600">
                <a:latin typeface="Raleway"/>
                <a:ea typeface="Raleway"/>
                <a:cs typeface="Raleway"/>
                <a:sym typeface="Raleway"/>
              </a:rPr>
              <a:t>Milestone 1: Project ERDOS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30" name="Google Shape;13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38125" y="47100"/>
            <a:ext cx="2100600" cy="432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Relationship Id="rId4" Type="http://schemas.openxmlformats.org/officeDocument/2006/relationships/image" Target="../media/image14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Relationship Id="rId4" Type="http://schemas.openxmlformats.org/officeDocument/2006/relationships/image" Target="../media/image14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Relationship Id="rId4" Type="http://schemas.openxmlformats.org/officeDocument/2006/relationships/image" Target="../media/image14.jpg"/><Relationship Id="rId5" Type="http://schemas.openxmlformats.org/officeDocument/2006/relationships/image" Target="../media/image13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Relationship Id="rId4" Type="http://schemas.openxmlformats.org/officeDocument/2006/relationships/image" Target="../media/image14.jpg"/><Relationship Id="rId5" Type="http://schemas.openxmlformats.org/officeDocument/2006/relationships/image" Target="../media/image13.jpg"/><Relationship Id="rId6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Relationship Id="rId4" Type="http://schemas.openxmlformats.org/officeDocument/2006/relationships/image" Target="../media/image14.jpg"/><Relationship Id="rId5" Type="http://schemas.openxmlformats.org/officeDocument/2006/relationships/image" Target="../media/image13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Relationship Id="rId4" Type="http://schemas.openxmlformats.org/officeDocument/2006/relationships/image" Target="../media/image14.jpg"/><Relationship Id="rId5" Type="http://schemas.openxmlformats.org/officeDocument/2006/relationships/image" Target="../media/image13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Relationship Id="rId4" Type="http://schemas.openxmlformats.org/officeDocument/2006/relationships/image" Target="../media/image14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png"/><Relationship Id="rId4" Type="http://schemas.openxmlformats.org/officeDocument/2006/relationships/image" Target="../media/image14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5.png"/><Relationship Id="rId4" Type="http://schemas.openxmlformats.org/officeDocument/2006/relationships/image" Target="../media/image14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www.cs.mcgill.ca/~wlh/grl_book/" TargetMode="External"/><Relationship Id="rId4" Type="http://schemas.openxmlformats.org/officeDocument/2006/relationships/hyperlink" Target="https://wandb.ai/yashkotadia/gatedgcn-pattern/reports/Part-1-Introduction-to-Graph-Neural-Networks-With-GatedGCN--VmlldzoyMDg4MjA" TargetMode="External"/><Relationship Id="rId5" Type="http://schemas.openxmlformats.org/officeDocument/2006/relationships/hyperlink" Target="https://wandb.ai/yashkotadia/benchmarking-gnns/reports/Part-2-Comparing-Message-Passing-Based-GNN-Architectures--VmlldzoyMTk4OTA" TargetMode="External"/><Relationship Id="rId6" Type="http://schemas.openxmlformats.org/officeDocument/2006/relationships/image" Target="../media/image5.png"/><Relationship Id="rId7" Type="http://schemas.openxmlformats.org/officeDocument/2006/relationships/image" Target="../media/image14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5.png"/><Relationship Id="rId4" Type="http://schemas.openxmlformats.org/officeDocument/2006/relationships/image" Target="../media/image14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14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14.jpg"/><Relationship Id="rId5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2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14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14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8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Project ERDOS</a:t>
            </a:r>
            <a:endParaRPr sz="4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000000"/>
                </a:solidFill>
              </a:rPr>
              <a:t>Towards End-to-End Compute Graph Optimization with Graph Neural Networks</a:t>
            </a:r>
            <a:endParaRPr sz="1800">
              <a:solidFill>
                <a:srgbClr val="000000"/>
              </a:solidFill>
            </a:endParaRPr>
          </a:p>
        </p:txBody>
      </p:sp>
      <p:sp>
        <p:nvSpPr>
          <p:cNvPr id="136" name="Google Shape;136;p18"/>
          <p:cNvSpPr txBox="1"/>
          <p:nvPr>
            <p:ph idx="1" type="subTitle"/>
          </p:nvPr>
        </p:nvSpPr>
        <p:spPr>
          <a:xfrm>
            <a:off x="729625" y="3172900"/>
            <a:ext cx="29460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chemeClr val="dk2"/>
                </a:solidFill>
              </a:rPr>
              <a:t>Team:</a:t>
            </a:r>
            <a:endParaRPr b="1" sz="1400">
              <a:solidFill>
                <a:schemeClr val="dk2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b="1" lang="en-GB" sz="1400">
                <a:solidFill>
                  <a:schemeClr val="dk2"/>
                </a:solidFill>
              </a:rPr>
              <a:t>Mohd Tabish Jamal</a:t>
            </a:r>
            <a:endParaRPr b="1" sz="1400">
              <a:solidFill>
                <a:schemeClr val="dk2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b="1" lang="en-GB" sz="1400">
                <a:solidFill>
                  <a:schemeClr val="dk2"/>
                </a:solidFill>
              </a:rPr>
              <a:t>Nazar Iqbal</a:t>
            </a:r>
            <a:endParaRPr b="1" sz="1400">
              <a:solidFill>
                <a:schemeClr val="dk2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b="1" lang="en-GB" sz="1400">
                <a:solidFill>
                  <a:schemeClr val="dk2"/>
                </a:solidFill>
              </a:rPr>
              <a:t>Rijin Shaji</a:t>
            </a:r>
            <a:endParaRPr b="1" sz="1400">
              <a:solidFill>
                <a:schemeClr val="dk2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b="1" lang="en-GB" sz="1400">
                <a:solidFill>
                  <a:schemeClr val="dk2"/>
                </a:solidFill>
              </a:rPr>
              <a:t>Oishi Chatterjee </a:t>
            </a:r>
            <a:endParaRPr b="1" sz="1400">
              <a:solidFill>
                <a:schemeClr val="dk2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b="1" lang="en-GB" sz="1400">
                <a:solidFill>
                  <a:schemeClr val="dk2"/>
                </a:solidFill>
              </a:rPr>
              <a:t>Raja Shekar Dubaguntla</a:t>
            </a:r>
            <a:endParaRPr b="1" sz="1400">
              <a:solidFill>
                <a:schemeClr val="dk2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b="1" lang="en-GB" sz="1400">
                <a:solidFill>
                  <a:schemeClr val="dk2"/>
                </a:solidFill>
              </a:rPr>
              <a:t>Sathya Sudha Murugan</a:t>
            </a:r>
            <a:endParaRPr b="1" sz="1400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dk2"/>
              </a:solidFill>
            </a:endParaRPr>
          </a:p>
        </p:txBody>
      </p:sp>
      <p:sp>
        <p:nvSpPr>
          <p:cNvPr id="137" name="Google Shape;137;p18"/>
          <p:cNvSpPr txBox="1"/>
          <p:nvPr>
            <p:ph idx="1" type="subTitle"/>
          </p:nvPr>
        </p:nvSpPr>
        <p:spPr>
          <a:xfrm>
            <a:off x="5780550" y="3172900"/>
            <a:ext cx="3146100" cy="18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chemeClr val="dk2"/>
                </a:solidFill>
              </a:rPr>
              <a:t>Presenter:</a:t>
            </a:r>
            <a:endParaRPr b="1" sz="1400">
              <a:solidFill>
                <a:schemeClr val="dk2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b="1" lang="en-GB" sz="1400">
                <a:solidFill>
                  <a:schemeClr val="dk2"/>
                </a:solidFill>
              </a:rPr>
              <a:t>Rijin Shaji</a:t>
            </a:r>
            <a:endParaRPr b="1" sz="1400">
              <a:solidFill>
                <a:schemeClr val="dk2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b="1" lang="en-GB" sz="1400">
                <a:solidFill>
                  <a:schemeClr val="dk2"/>
                </a:solidFill>
              </a:rPr>
              <a:t>Oishi Chatterjee </a:t>
            </a:r>
            <a:endParaRPr b="1" sz="1400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chemeClr val="dk2"/>
                </a:solidFill>
              </a:rPr>
              <a:t>Mentor</a:t>
            </a:r>
            <a:endParaRPr b="1" sz="1400">
              <a:solidFill>
                <a:schemeClr val="dk2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b="1" lang="en-GB" sz="1400">
                <a:solidFill>
                  <a:schemeClr val="dk2"/>
                </a:solidFill>
              </a:rPr>
              <a:t>Gabriel Campero Durand</a:t>
            </a:r>
            <a:endParaRPr b="1" sz="1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dk2"/>
              </a:solidFill>
            </a:endParaRPr>
          </a:p>
        </p:txBody>
      </p:sp>
      <p:pic>
        <p:nvPicPr>
          <p:cNvPr id="138" name="Google Shape;13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3175" y="19050"/>
            <a:ext cx="2805825" cy="491525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1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7"/>
          <p:cNvSpPr txBox="1"/>
          <p:nvPr>
            <p:ph type="title"/>
          </p:nvPr>
        </p:nvSpPr>
        <p:spPr>
          <a:xfrm>
            <a:off x="569750" y="1293450"/>
            <a:ext cx="53373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040"/>
              <a:t>Gated GCN [2]</a:t>
            </a:r>
            <a:endParaRPr sz="2040"/>
          </a:p>
        </p:txBody>
      </p:sp>
      <p:pic>
        <p:nvPicPr>
          <p:cNvPr id="219" name="Google Shape;21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3175" y="19050"/>
            <a:ext cx="2805825" cy="491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1900" y="1864800"/>
            <a:ext cx="2328025" cy="2890675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7"/>
          <p:cNvSpPr txBox="1"/>
          <p:nvPr/>
        </p:nvSpPr>
        <p:spPr>
          <a:xfrm>
            <a:off x="3204625" y="2058475"/>
            <a:ext cx="57357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1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Different from other anisotropic GNNs, the GatedGCN architecture explicitly maintains edge features at each layer</a:t>
            </a:r>
            <a:endParaRPr sz="11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22" name="Google Shape;222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38600" y="2978038"/>
            <a:ext cx="4591050" cy="581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462625" y="3674950"/>
            <a:ext cx="5219700" cy="466725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2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8"/>
          <p:cNvSpPr txBox="1"/>
          <p:nvPr>
            <p:ph type="title"/>
          </p:nvPr>
        </p:nvSpPr>
        <p:spPr>
          <a:xfrm>
            <a:off x="904750" y="1318650"/>
            <a:ext cx="80811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040"/>
              <a:t>Why Gated GCN? [2]</a:t>
            </a:r>
            <a:endParaRPr sz="2040"/>
          </a:p>
        </p:txBody>
      </p:sp>
      <p:sp>
        <p:nvSpPr>
          <p:cNvPr id="230" name="Google Shape;230;p28"/>
          <p:cNvSpPr txBox="1"/>
          <p:nvPr>
            <p:ph idx="1" type="body"/>
          </p:nvPr>
        </p:nvSpPr>
        <p:spPr>
          <a:xfrm>
            <a:off x="1282975" y="4309925"/>
            <a:ext cx="7122900" cy="36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GB" sz="1100"/>
              <a:t>Datasets: </a:t>
            </a:r>
            <a:r>
              <a:rPr lang="en-GB" sz="1100"/>
              <a:t>PATTERN and CLUSTER</a:t>
            </a:r>
            <a:endParaRPr sz="1100"/>
          </a:p>
        </p:txBody>
      </p:sp>
      <p:pic>
        <p:nvPicPr>
          <p:cNvPr id="231" name="Google Shape;23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9238" y="1906388"/>
            <a:ext cx="6857420" cy="6289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69250" y="2748925"/>
            <a:ext cx="7447125" cy="887050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28"/>
          <p:cNvSpPr txBox="1"/>
          <p:nvPr/>
        </p:nvSpPr>
        <p:spPr>
          <a:xfrm>
            <a:off x="2906500" y="3650988"/>
            <a:ext cx="6198900" cy="18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Open Sans"/>
                <a:ea typeface="Open Sans"/>
                <a:cs typeface="Open Sans"/>
                <a:sym typeface="Open Sans"/>
              </a:rPr>
              <a:t>[Dwivedi20] Models with the suffix -PE use Laplacian Eigenvectors as node positional encodings, with dimension 2 for PATTERN and 20 for CLUSTER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34" name="Google Shape;234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53175" y="19050"/>
            <a:ext cx="2805825" cy="491525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28"/>
          <p:cNvSpPr txBox="1"/>
          <p:nvPr>
            <p:ph idx="1" type="body"/>
          </p:nvPr>
        </p:nvSpPr>
        <p:spPr>
          <a:xfrm>
            <a:off x="1236500" y="3849625"/>
            <a:ext cx="7122900" cy="6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100"/>
              <a:t>The best Node classification has been observed by [Dwivedi20] is in GatedGCN-PE* models</a:t>
            </a:r>
            <a:endParaRPr sz="1100"/>
          </a:p>
        </p:txBody>
      </p:sp>
      <p:sp>
        <p:nvSpPr>
          <p:cNvPr id="236" name="Google Shape;236;p2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9"/>
          <p:cNvSpPr txBox="1"/>
          <p:nvPr>
            <p:ph type="title"/>
          </p:nvPr>
        </p:nvSpPr>
        <p:spPr>
          <a:xfrm>
            <a:off x="653250" y="1318650"/>
            <a:ext cx="52569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040"/>
              <a:t>Why Gated GCN? [4]</a:t>
            </a:r>
            <a:endParaRPr sz="2040"/>
          </a:p>
        </p:txBody>
      </p:sp>
      <p:pic>
        <p:nvPicPr>
          <p:cNvPr id="242" name="Google Shape;24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3175" y="19050"/>
            <a:ext cx="2805825" cy="4915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hutterstock_429987889_edited.jpg" id="243" name="Google Shape;243;p29"/>
          <p:cNvPicPr preferRelativeResize="0"/>
          <p:nvPr/>
        </p:nvPicPr>
        <p:blipFill rotWithShape="1">
          <a:blip r:embed="rId4">
            <a:alphaModFix/>
          </a:blip>
          <a:srcRect b="1381" l="12609" r="6247" t="85988"/>
          <a:stretch/>
        </p:blipFill>
        <p:spPr>
          <a:xfrm>
            <a:off x="0" y="4445270"/>
            <a:ext cx="9144000" cy="1326897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29"/>
          <p:cNvSpPr txBox="1"/>
          <p:nvPr/>
        </p:nvSpPr>
        <p:spPr>
          <a:xfrm>
            <a:off x="716775" y="1741875"/>
            <a:ext cx="7503000" cy="2869200"/>
          </a:xfrm>
          <a:prstGeom prst="rect">
            <a:avLst/>
          </a:prstGeom>
          <a:solidFill>
            <a:srgbClr val="E9EDEE">
              <a:alpha val="89800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14857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Message-passing GCNs can better leverage the basic building blocks of deep learning such as batching, residual connections and normalization.</a:t>
            </a:r>
            <a:endParaRPr/>
          </a:p>
          <a:p>
            <a:pPr indent="-285750" lvl="0" marL="285750" marR="0" rtl="0" algn="l">
              <a:lnSpc>
                <a:spcPct val="14857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GCNs rely on sparse matrix computations, which are computationally and memory efficient.</a:t>
            </a:r>
            <a:endParaRPr/>
          </a:p>
          <a:p>
            <a:pPr indent="-285750" lvl="0" marL="285750" marR="0" rtl="0" algn="l">
              <a:lnSpc>
                <a:spcPct val="14857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Overall, anisotropic GCNs which leverage attention and gating mechanisms perform consistently across graph, node and edge-level tasks, improving over isotropic GCNs. </a:t>
            </a:r>
            <a:endParaRPr/>
          </a:p>
          <a:p>
            <a:pPr indent="-285750" lvl="0" marL="285750" marR="0" rtl="0" algn="l">
              <a:lnSpc>
                <a:spcPct val="14857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Graph positional encodings with Laplacian eigenvectors are an elegant approach to overcome the theoretical limitation of </a:t>
            </a:r>
            <a:r>
              <a:rPr lang="en-GB"/>
              <a:t>graph isomorphism</a:t>
            </a: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and boost performance.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2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0"/>
          <p:cNvSpPr txBox="1"/>
          <p:nvPr>
            <p:ph type="title"/>
          </p:nvPr>
        </p:nvSpPr>
        <p:spPr>
          <a:xfrm>
            <a:off x="718725" y="1157900"/>
            <a:ext cx="61491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040"/>
              <a:t>Datasets [2]</a:t>
            </a:r>
            <a:endParaRPr sz="2040"/>
          </a:p>
        </p:txBody>
      </p:sp>
      <p:pic>
        <p:nvPicPr>
          <p:cNvPr id="251" name="Google Shape;25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3175" y="19050"/>
            <a:ext cx="2805825" cy="491525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30"/>
          <p:cNvSpPr txBox="1"/>
          <p:nvPr>
            <p:ph idx="1" type="body"/>
          </p:nvPr>
        </p:nvSpPr>
        <p:spPr>
          <a:xfrm>
            <a:off x="1011950" y="1499075"/>
            <a:ext cx="5460300" cy="27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Artificial graphs generated from Stochastic Block Models (SBMs). SBM Data sets consider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89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Pattern – node level tasks of graph pattern recognition, aims at finding a fixed graph pattern embedded in larger graphs of variable sizes.                                       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89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Cluster –  aims at identifying community clusters in a semi-supervised setting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100"/>
          </a:p>
        </p:txBody>
      </p:sp>
      <p:pic>
        <p:nvPicPr>
          <p:cNvPr descr="shutterstock_429987889_edited.jpg" id="253" name="Google Shape;253;p30"/>
          <p:cNvPicPr preferRelativeResize="0"/>
          <p:nvPr/>
        </p:nvPicPr>
        <p:blipFill rotWithShape="1">
          <a:blip r:embed="rId4">
            <a:alphaModFix/>
          </a:blip>
          <a:srcRect b="1381" l="12609" r="6247" t="85988"/>
          <a:stretch/>
        </p:blipFill>
        <p:spPr>
          <a:xfrm>
            <a:off x="0" y="4445270"/>
            <a:ext cx="9144000" cy="1326897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54" name="Google Shape;254;p30"/>
          <p:cNvGraphicFramePr/>
          <p:nvPr/>
        </p:nvGraphicFramePr>
        <p:xfrm>
          <a:off x="456699" y="3309545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{E3A83B18-BF31-4630-89E5-A710083281B8}</a:tableStyleId>
              </a:tblPr>
              <a:tblGrid>
                <a:gridCol w="1576700"/>
                <a:gridCol w="1576700"/>
                <a:gridCol w="1576700"/>
                <a:gridCol w="1381775"/>
                <a:gridCol w="1771650"/>
              </a:tblGrid>
              <a:tr h="395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cap="none" strike="noStrike"/>
                        <a:t>Dataset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cap="none" strike="noStrike"/>
                        <a:t>#Graphs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cap="none" strike="noStrike"/>
                        <a:t>#Nodes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cap="none" strike="noStrike"/>
                        <a:t>Total #Nodes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cap="none" strike="noStrike"/>
                        <a:t>Task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395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cap="none" strike="noStrike">
                          <a:solidFill>
                            <a:srgbClr val="1A1A1A"/>
                          </a:solidFill>
                        </a:rPr>
                        <a:t>Pattern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cap="none" strike="noStrike">
                          <a:solidFill>
                            <a:srgbClr val="1A1A1A"/>
                          </a:solidFill>
                        </a:rPr>
                        <a:t>14k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cap="none" strike="noStrike">
                          <a:solidFill>
                            <a:srgbClr val="1A1A1A"/>
                          </a:solidFill>
                        </a:rPr>
                        <a:t>44-188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cap="none" strike="noStrike">
                          <a:solidFill>
                            <a:srgbClr val="1A1A1A"/>
                          </a:solidFill>
                        </a:rPr>
                        <a:t>1,664,491</a:t>
                      </a:r>
                      <a:endParaRPr/>
                    </a:p>
                  </a:txBody>
                  <a:tcPr marT="45725" marB="45725" marR="91450" marL="91450"/>
                </a:tc>
                <a:tc rowSpan="2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cap="none" strike="noStrike">
                          <a:solidFill>
                            <a:srgbClr val="1A1A1A"/>
                          </a:solidFill>
                        </a:rPr>
                        <a:t>Node Classification</a:t>
                      </a:r>
                      <a:endParaRPr/>
                    </a:p>
                  </a:txBody>
                  <a:tcPr marT="45725" marB="45725" marR="91450" marL="91450" anchor="ctr"/>
                </a:tc>
              </a:tr>
              <a:tr h="395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cap="none" strike="noStrike">
                          <a:solidFill>
                            <a:srgbClr val="1A1A1A"/>
                          </a:solidFill>
                        </a:rPr>
                        <a:t>Cluster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cap="none" strike="noStrike">
                          <a:solidFill>
                            <a:srgbClr val="1A1A1A"/>
                          </a:solidFill>
                        </a:rPr>
                        <a:t>12k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cap="none" strike="noStrike">
                          <a:solidFill>
                            <a:srgbClr val="1A1A1A"/>
                          </a:solidFill>
                        </a:rPr>
                        <a:t>41-190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cap="none" strike="noStrike">
                          <a:solidFill>
                            <a:srgbClr val="1A1A1A"/>
                          </a:solidFill>
                        </a:rPr>
                        <a:t>1,406,436</a:t>
                      </a:r>
                      <a:endParaRPr/>
                    </a:p>
                  </a:txBody>
                  <a:tcPr marT="45725" marB="45725" marR="91450" marL="91450"/>
                </a:tc>
                <a:tc vMerge="1"/>
              </a:tr>
            </a:tbl>
          </a:graphicData>
        </a:graphic>
      </p:graphicFrame>
      <p:sp>
        <p:nvSpPr>
          <p:cNvPr id="255" name="Google Shape;255;p30"/>
          <p:cNvSpPr txBox="1"/>
          <p:nvPr/>
        </p:nvSpPr>
        <p:spPr>
          <a:xfrm>
            <a:off x="456773" y="4596446"/>
            <a:ext cx="7883400" cy="554100"/>
          </a:xfrm>
          <a:prstGeom prst="rect">
            <a:avLst/>
          </a:prstGeom>
          <a:solidFill>
            <a:srgbClr val="E9EDEE"/>
          </a:solidFill>
          <a:ln>
            <a:noFill/>
          </a:ln>
          <a:effectLst>
            <a:outerShdw blurRad="457200" rotWithShape="0" algn="ctr" dist="152400">
              <a:srgbClr val="000000">
                <a:alpha val="29800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PATTERN dataset has 10000 train/2000 validation/2000 test graphs 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CLUSTER dataset has 10000 train/1000 validation/1000 test graphs.</a:t>
            </a:r>
            <a:endParaRPr/>
          </a:p>
        </p:txBody>
      </p:sp>
      <p:sp>
        <p:nvSpPr>
          <p:cNvPr id="256" name="Google Shape;256;p3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1"/>
          <p:cNvSpPr txBox="1"/>
          <p:nvPr>
            <p:ph type="title"/>
          </p:nvPr>
        </p:nvSpPr>
        <p:spPr>
          <a:xfrm>
            <a:off x="313700" y="1318650"/>
            <a:ext cx="52569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040"/>
              <a:t>Training Pipeline [5]</a:t>
            </a:r>
            <a:endParaRPr sz="2040"/>
          </a:p>
        </p:txBody>
      </p:sp>
      <p:pic>
        <p:nvPicPr>
          <p:cNvPr id="262" name="Google Shape;26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3175" y="19050"/>
            <a:ext cx="2805825" cy="4915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hutterstock_429987889_edited.jpg" id="263" name="Google Shape;263;p31"/>
          <p:cNvPicPr preferRelativeResize="0"/>
          <p:nvPr/>
        </p:nvPicPr>
        <p:blipFill rotWithShape="1">
          <a:blip r:embed="rId4">
            <a:alphaModFix/>
          </a:blip>
          <a:srcRect b="1381" l="12609" r="6247" t="85988"/>
          <a:stretch/>
        </p:blipFill>
        <p:spPr>
          <a:xfrm>
            <a:off x="0" y="4445270"/>
            <a:ext cx="9144000" cy="13268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3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97459" y="2062448"/>
            <a:ext cx="7418620" cy="2043904"/>
          </a:xfrm>
          <a:prstGeom prst="rect">
            <a:avLst/>
          </a:prstGeom>
          <a:noFill/>
          <a:ln>
            <a:noFill/>
          </a:ln>
          <a:effectLst>
            <a:outerShdw blurRad="457639" rotWithShape="0" algn="ctr" dist="152673">
              <a:srgbClr val="000000">
                <a:alpha val="29800"/>
              </a:srgbClr>
            </a:outerShdw>
          </a:effectLst>
        </p:spPr>
      </p:pic>
      <p:sp>
        <p:nvSpPr>
          <p:cNvPr id="265" name="Google Shape;265;p3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2"/>
          <p:cNvSpPr txBox="1"/>
          <p:nvPr>
            <p:ph type="title"/>
          </p:nvPr>
        </p:nvSpPr>
        <p:spPr>
          <a:xfrm>
            <a:off x="313700" y="1318650"/>
            <a:ext cx="52569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040"/>
              <a:t>Training Pipeline [5]</a:t>
            </a:r>
            <a:endParaRPr sz="2040"/>
          </a:p>
        </p:txBody>
      </p:sp>
      <p:pic>
        <p:nvPicPr>
          <p:cNvPr id="271" name="Google Shape;27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3175" y="19050"/>
            <a:ext cx="2805825" cy="4915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hutterstock_429987889_edited.jpg" id="272" name="Google Shape;272;p32"/>
          <p:cNvPicPr preferRelativeResize="0"/>
          <p:nvPr/>
        </p:nvPicPr>
        <p:blipFill rotWithShape="1">
          <a:blip r:embed="rId4">
            <a:alphaModFix/>
          </a:blip>
          <a:srcRect b="1381" l="12609" r="6247" t="85988"/>
          <a:stretch/>
        </p:blipFill>
        <p:spPr>
          <a:xfrm>
            <a:off x="0" y="4445270"/>
            <a:ext cx="9144000" cy="13268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3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554900" y="1895688"/>
            <a:ext cx="5471276" cy="1507375"/>
          </a:xfrm>
          <a:prstGeom prst="rect">
            <a:avLst/>
          </a:prstGeom>
          <a:noFill/>
          <a:ln>
            <a:noFill/>
          </a:ln>
          <a:effectLst>
            <a:outerShdw blurRad="457639" rotWithShape="0" algn="ctr" dist="152673">
              <a:srgbClr val="000000">
                <a:alpha val="29800"/>
              </a:srgbClr>
            </a:outerShdw>
          </a:effectLst>
        </p:spPr>
      </p:pic>
      <p:sp>
        <p:nvSpPr>
          <p:cNvPr id="274" name="Google Shape;274;p32"/>
          <p:cNvSpPr txBox="1"/>
          <p:nvPr/>
        </p:nvSpPr>
        <p:spPr>
          <a:xfrm>
            <a:off x="1057350" y="3823194"/>
            <a:ext cx="7029300" cy="1284600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 b="-2939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1400" u="none" cap="none" strike="noStrike">
                <a:latin typeface="Arial"/>
                <a:ea typeface="Arial"/>
                <a:cs typeface="Arial"/>
                <a:sym typeface="Arial"/>
              </a:rPr>
              <a:t> </a:t>
            </a:r>
            <a:endParaRPr/>
          </a:p>
        </p:txBody>
      </p:sp>
      <p:sp>
        <p:nvSpPr>
          <p:cNvPr id="275" name="Google Shape;275;p32"/>
          <p:cNvSpPr txBox="1"/>
          <p:nvPr/>
        </p:nvSpPr>
        <p:spPr>
          <a:xfrm>
            <a:off x="1057350" y="3444891"/>
            <a:ext cx="1706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Input Layer</a:t>
            </a:r>
            <a:endParaRPr/>
          </a:p>
        </p:txBody>
      </p:sp>
      <p:sp>
        <p:nvSpPr>
          <p:cNvPr id="276" name="Google Shape;276;p3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3"/>
          <p:cNvSpPr txBox="1"/>
          <p:nvPr>
            <p:ph type="title"/>
          </p:nvPr>
        </p:nvSpPr>
        <p:spPr>
          <a:xfrm>
            <a:off x="313700" y="1318650"/>
            <a:ext cx="52569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040"/>
              <a:t>Training Pipeline [5]</a:t>
            </a:r>
            <a:endParaRPr sz="2040"/>
          </a:p>
        </p:txBody>
      </p:sp>
      <p:pic>
        <p:nvPicPr>
          <p:cNvPr id="282" name="Google Shape;28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3175" y="19050"/>
            <a:ext cx="2805825" cy="4915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hutterstock_429987889_edited.jpg" id="283" name="Google Shape;283;p33"/>
          <p:cNvPicPr preferRelativeResize="0"/>
          <p:nvPr/>
        </p:nvPicPr>
        <p:blipFill rotWithShape="1">
          <a:blip r:embed="rId4">
            <a:alphaModFix/>
          </a:blip>
          <a:srcRect b="1381" l="12609" r="6247" t="85988"/>
          <a:stretch/>
        </p:blipFill>
        <p:spPr>
          <a:xfrm>
            <a:off x="0" y="4445270"/>
            <a:ext cx="9144000" cy="13268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3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554900" y="1895688"/>
            <a:ext cx="5471276" cy="1507375"/>
          </a:xfrm>
          <a:prstGeom prst="rect">
            <a:avLst/>
          </a:prstGeom>
          <a:noFill/>
          <a:ln>
            <a:noFill/>
          </a:ln>
          <a:effectLst>
            <a:outerShdw blurRad="457639" rotWithShape="0" algn="ctr" dist="152673">
              <a:srgbClr val="000000">
                <a:alpha val="29800"/>
              </a:srgbClr>
            </a:outerShdw>
          </a:effectLst>
        </p:spPr>
      </p:pic>
      <p:sp>
        <p:nvSpPr>
          <p:cNvPr id="285" name="Google Shape;285;p33"/>
          <p:cNvSpPr txBox="1"/>
          <p:nvPr/>
        </p:nvSpPr>
        <p:spPr>
          <a:xfrm>
            <a:off x="1057350" y="3444891"/>
            <a:ext cx="1706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 x GNN Layer</a:t>
            </a:r>
            <a:endParaRPr/>
          </a:p>
        </p:txBody>
      </p:sp>
      <p:sp>
        <p:nvSpPr>
          <p:cNvPr id="286" name="Google Shape;286;p33"/>
          <p:cNvSpPr txBox="1"/>
          <p:nvPr/>
        </p:nvSpPr>
        <p:spPr>
          <a:xfrm>
            <a:off x="1057350" y="3752694"/>
            <a:ext cx="7029300" cy="1434600"/>
          </a:xfrm>
          <a:prstGeom prst="rect">
            <a:avLst/>
          </a:prstGeom>
          <a:solidFill>
            <a:srgbClr val="E9EDEE">
              <a:alpha val="95290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This segment consists of the L layer neural network. This part of the training pipeline encapsulates the hidden layers of the GNN. The L layer deep network corresponds to L-hop neighborhood aggregation across the entire network. Since this is an iterative process, it can be visualized as a message-passing mechanism where each node receives updates from all its neighbors, which in turn receives updates from their neighbors.</a:t>
            </a:r>
            <a:endParaRPr/>
          </a:p>
        </p:txBody>
      </p:sp>
      <p:sp>
        <p:nvSpPr>
          <p:cNvPr id="287" name="Google Shape;287;p3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4"/>
          <p:cNvSpPr txBox="1"/>
          <p:nvPr>
            <p:ph type="title"/>
          </p:nvPr>
        </p:nvSpPr>
        <p:spPr>
          <a:xfrm>
            <a:off x="313700" y="1318650"/>
            <a:ext cx="52569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040"/>
              <a:t>Training Pipeline [5]</a:t>
            </a:r>
            <a:endParaRPr sz="2040"/>
          </a:p>
        </p:txBody>
      </p:sp>
      <p:pic>
        <p:nvPicPr>
          <p:cNvPr id="293" name="Google Shape;29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3175" y="19050"/>
            <a:ext cx="2805825" cy="4915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hutterstock_429987889_edited.jpg" id="294" name="Google Shape;294;p34"/>
          <p:cNvPicPr preferRelativeResize="0"/>
          <p:nvPr/>
        </p:nvPicPr>
        <p:blipFill rotWithShape="1">
          <a:blip r:embed="rId4">
            <a:alphaModFix/>
          </a:blip>
          <a:srcRect b="1381" l="12609" r="6247" t="85988"/>
          <a:stretch/>
        </p:blipFill>
        <p:spPr>
          <a:xfrm>
            <a:off x="0" y="4445270"/>
            <a:ext cx="9144000" cy="13268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3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554900" y="1895688"/>
            <a:ext cx="5471276" cy="1507375"/>
          </a:xfrm>
          <a:prstGeom prst="rect">
            <a:avLst/>
          </a:prstGeom>
          <a:noFill/>
          <a:ln>
            <a:noFill/>
          </a:ln>
          <a:effectLst>
            <a:outerShdw blurRad="457639" rotWithShape="0" algn="ctr" dist="152673">
              <a:srgbClr val="000000">
                <a:alpha val="29800"/>
              </a:srgbClr>
            </a:outerShdw>
          </a:effectLst>
        </p:spPr>
      </p:pic>
      <p:sp>
        <p:nvSpPr>
          <p:cNvPr id="296" name="Google Shape;296;p34"/>
          <p:cNvSpPr txBox="1"/>
          <p:nvPr/>
        </p:nvSpPr>
        <p:spPr>
          <a:xfrm>
            <a:off x="1057350" y="3444891"/>
            <a:ext cx="1706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Prediction Layer</a:t>
            </a:r>
            <a:endParaRPr/>
          </a:p>
        </p:txBody>
      </p:sp>
      <p:sp>
        <p:nvSpPr>
          <p:cNvPr id="297" name="Google Shape;297;p34"/>
          <p:cNvSpPr txBox="1"/>
          <p:nvPr/>
        </p:nvSpPr>
        <p:spPr>
          <a:xfrm>
            <a:off x="1057350" y="3752694"/>
            <a:ext cx="7029300" cy="1434600"/>
          </a:xfrm>
          <a:prstGeom prst="rect">
            <a:avLst/>
          </a:prstGeom>
          <a:solidFill>
            <a:srgbClr val="E9EDEE">
              <a:alpha val="95290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171450" lvl="0" marL="171450" marR="0" rtl="0" algn="l">
              <a:lnSpc>
                <a:spcPct val="15666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n-GB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 the prediction layer, we utilize the GNN based node embeddings to predict the task-based outcome. </a:t>
            </a:r>
            <a:endParaRPr/>
          </a:p>
          <a:p>
            <a:pPr indent="-171450" lvl="0" marL="171450" marR="0" rtl="0" algn="l">
              <a:lnSpc>
                <a:spcPct val="15666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n-GB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For Node Classification, we independently pass each node’s </a:t>
            </a:r>
            <a:r>
              <a:rPr lang="en-GB" sz="1200"/>
              <a:t>feature vector </a:t>
            </a:r>
            <a:r>
              <a:rPr b="0" i="0" lang="en-GB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 a Multi-Layer Perceptron(MLP) and minimize the cross-entropy loss between obtained results and the ground truth.</a:t>
            </a:r>
            <a:endParaRPr/>
          </a:p>
        </p:txBody>
      </p:sp>
      <p:sp>
        <p:nvSpPr>
          <p:cNvPr id="298" name="Google Shape;298;p3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040"/>
              <a:t>Evaluation Metrics</a:t>
            </a:r>
            <a:r>
              <a:rPr lang="en-GB" sz="2040"/>
              <a:t> [2]</a:t>
            </a:r>
            <a:endParaRPr sz="2040"/>
          </a:p>
        </p:txBody>
      </p:sp>
      <p:pic>
        <p:nvPicPr>
          <p:cNvPr id="304" name="Google Shape;30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3175" y="19050"/>
            <a:ext cx="2805825" cy="4915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hutterstock_429987889_edited.jpg" id="305" name="Google Shape;305;p35"/>
          <p:cNvPicPr preferRelativeResize="0"/>
          <p:nvPr/>
        </p:nvPicPr>
        <p:blipFill rotWithShape="1">
          <a:blip r:embed="rId4">
            <a:alphaModFix/>
          </a:blip>
          <a:srcRect b="1381" l="12609" r="6247" t="85988"/>
          <a:stretch/>
        </p:blipFill>
        <p:spPr>
          <a:xfrm>
            <a:off x="0" y="3750479"/>
            <a:ext cx="9144000" cy="2021700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35"/>
          <p:cNvSpPr txBox="1"/>
          <p:nvPr/>
        </p:nvSpPr>
        <p:spPr>
          <a:xfrm>
            <a:off x="729450" y="2424875"/>
            <a:ext cx="7818000" cy="10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GB"/>
              <a:t>We are considering Accuracy as our evaluation metrics.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GB"/>
              <a:t>I</a:t>
            </a:r>
            <a:r>
              <a:rPr lang="en-GB"/>
              <a:t>n this case it is the average node-level accuracy weighted with respect to the class sizes.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Quattrocento Sans"/>
              <a:buNone/>
            </a:pPr>
            <a:r>
              <a:t/>
            </a:r>
            <a:endParaRPr>
              <a:solidFill>
                <a:srgbClr val="262626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07" name="Google Shape;307;p3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6"/>
          <p:cNvSpPr txBox="1"/>
          <p:nvPr>
            <p:ph type="title"/>
          </p:nvPr>
        </p:nvSpPr>
        <p:spPr>
          <a:xfrm>
            <a:off x="727650" y="15115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740"/>
              <a:t>Early Results and Next Steps</a:t>
            </a:r>
            <a:endParaRPr sz="2740"/>
          </a:p>
        </p:txBody>
      </p:sp>
      <p:pic>
        <p:nvPicPr>
          <p:cNvPr id="313" name="Google Shape;31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3175" y="19050"/>
            <a:ext cx="2805825" cy="4915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hutterstock_429987889_edited.jpg" id="314" name="Google Shape;314;p36"/>
          <p:cNvPicPr preferRelativeResize="0"/>
          <p:nvPr/>
        </p:nvPicPr>
        <p:blipFill rotWithShape="1">
          <a:blip r:embed="rId4">
            <a:alphaModFix/>
          </a:blip>
          <a:srcRect b="1381" l="12609" r="6247" t="85988"/>
          <a:stretch/>
        </p:blipFill>
        <p:spPr>
          <a:xfrm>
            <a:off x="0" y="3047684"/>
            <a:ext cx="9144000" cy="2724502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3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9"/>
          <p:cNvSpPr txBox="1"/>
          <p:nvPr>
            <p:ph type="ctrTitle"/>
          </p:nvPr>
        </p:nvSpPr>
        <p:spPr>
          <a:xfrm>
            <a:off x="729450" y="1322450"/>
            <a:ext cx="4984200" cy="28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>
                <a:solidFill>
                  <a:srgbClr val="000000"/>
                </a:solidFill>
              </a:rPr>
              <a:t>Agenda</a:t>
            </a:r>
            <a:endParaRPr sz="23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AutoNum type="arabicPeriod"/>
            </a:pPr>
            <a:r>
              <a:rPr lang="en-GB" sz="1700">
                <a:solidFill>
                  <a:srgbClr val="000000"/>
                </a:solidFill>
              </a:rPr>
              <a:t>Recap</a:t>
            </a:r>
            <a:endParaRPr sz="1700">
              <a:solidFill>
                <a:srgbClr val="000000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AutoNum type="arabicPeriod"/>
            </a:pPr>
            <a:r>
              <a:rPr lang="en-GB" sz="1700">
                <a:solidFill>
                  <a:srgbClr val="000000"/>
                </a:solidFill>
              </a:rPr>
              <a:t>Implementation and Experimental Setup</a:t>
            </a:r>
            <a:endParaRPr sz="1700">
              <a:solidFill>
                <a:srgbClr val="000000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AutoNum type="arabicPeriod"/>
            </a:pPr>
            <a:r>
              <a:rPr lang="en-GB" sz="1700">
                <a:solidFill>
                  <a:srgbClr val="000000"/>
                </a:solidFill>
              </a:rPr>
              <a:t>Early Results </a:t>
            </a:r>
            <a:endParaRPr sz="1700">
              <a:solidFill>
                <a:srgbClr val="000000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AutoNum type="arabicPeriod"/>
            </a:pPr>
            <a:r>
              <a:rPr lang="en-GB" sz="1700">
                <a:solidFill>
                  <a:srgbClr val="000000"/>
                </a:solidFill>
              </a:rPr>
              <a:t>Next Steps</a:t>
            </a:r>
            <a:endParaRPr sz="17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000000"/>
              </a:solidFill>
            </a:endParaRPr>
          </a:p>
        </p:txBody>
      </p:sp>
      <p:pic>
        <p:nvPicPr>
          <p:cNvPr id="145" name="Google Shape;14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3175" y="19050"/>
            <a:ext cx="2805825" cy="491525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1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7"/>
          <p:cNvSpPr txBox="1"/>
          <p:nvPr>
            <p:ph type="title"/>
          </p:nvPr>
        </p:nvSpPr>
        <p:spPr>
          <a:xfrm>
            <a:off x="572050" y="4292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040"/>
              <a:t>Early Results </a:t>
            </a:r>
            <a:endParaRPr sz="2040"/>
          </a:p>
        </p:txBody>
      </p:sp>
      <p:pic>
        <p:nvPicPr>
          <p:cNvPr id="321" name="Google Shape;32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3175" y="19050"/>
            <a:ext cx="2805825" cy="49152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322" name="Google Shape;322;p37"/>
          <p:cNvGraphicFramePr/>
          <p:nvPr/>
        </p:nvGraphicFramePr>
        <p:xfrm>
          <a:off x="500400" y="87956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{111A6C5E-2DEA-44FB-964D-DDC0A545EFE6}</a:tableStyleId>
              </a:tblPr>
              <a:tblGrid>
                <a:gridCol w="945600"/>
                <a:gridCol w="3957625"/>
                <a:gridCol w="1044175"/>
                <a:gridCol w="1087175"/>
                <a:gridCol w="1061825"/>
              </a:tblGrid>
              <a:tr h="543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Parameters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Train Accuracy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Validation</a:t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Accuracy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Test Accuracy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92275">
                <a:tc rowSpan="8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PATTERN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solidFill>
                            <a:srgbClr val="1A1A1A"/>
                          </a:solidFill>
                        </a:rPr>
                        <a:t>Layers=4,Hidden Dimensions=70,Edge feature=false,Pos encoding=true</a:t>
                      </a:r>
                      <a:endParaRPr>
                        <a:solidFill>
                          <a:srgbClr val="1A1A1A"/>
                        </a:solidFill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rgbClr val="BF9000"/>
                          </a:solidFill>
                        </a:rPr>
                        <a:t>86.4</a:t>
                      </a:r>
                      <a:endParaRPr b="1">
                        <a:solidFill>
                          <a:srgbClr val="BF9000"/>
                        </a:solidFill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rgbClr val="BF9000"/>
                          </a:solidFill>
                        </a:rPr>
                        <a:t>85.8</a:t>
                      </a:r>
                      <a:endParaRPr b="1">
                        <a:solidFill>
                          <a:srgbClr val="BF9000"/>
                        </a:solidFill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rgbClr val="BF9000"/>
                          </a:solidFill>
                        </a:rPr>
                        <a:t>85.9</a:t>
                      </a:r>
                      <a:endParaRPr b="1">
                        <a:solidFill>
                          <a:srgbClr val="BF9000"/>
                        </a:solidFill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2275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solidFill>
                            <a:srgbClr val="1A1A1A"/>
                          </a:solidFill>
                        </a:rPr>
                        <a:t>Layers=4,Hidden Dimensions=70,</a:t>
                      </a:r>
                      <a:r>
                        <a:rPr b="1" lang="en-GB" sz="800">
                          <a:solidFill>
                            <a:srgbClr val="1A1A1A"/>
                          </a:solidFill>
                        </a:rPr>
                        <a:t>Edge feature=true</a:t>
                      </a:r>
                      <a:r>
                        <a:rPr lang="en-GB" sz="800">
                          <a:solidFill>
                            <a:srgbClr val="1A1A1A"/>
                          </a:solidFill>
                        </a:rPr>
                        <a:t>,Pos encoding=true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85.1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84.9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85.1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2275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solidFill>
                            <a:srgbClr val="1A1A1A"/>
                          </a:solidFill>
                        </a:rPr>
                        <a:t>Layers=4,Hidden Dimensions=70,Edge feature=false,</a:t>
                      </a:r>
                      <a:r>
                        <a:rPr b="1" lang="en-GB" sz="800">
                          <a:solidFill>
                            <a:srgbClr val="1A1A1A"/>
                          </a:solidFill>
                        </a:rPr>
                        <a:t>Pos encoding=false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84.5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84.8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85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2275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1A1A1A"/>
                          </a:solidFill>
                        </a:rPr>
                        <a:t>Layers=8</a:t>
                      </a:r>
                      <a:r>
                        <a:rPr lang="en-GB" sz="800">
                          <a:solidFill>
                            <a:srgbClr val="1A1A1A"/>
                          </a:solidFill>
                        </a:rPr>
                        <a:t>,Hidden Dimensions=70,Edge feature=false,Pos encoding=true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86.5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85.9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86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2275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1A1A1A"/>
                          </a:solidFill>
                        </a:rPr>
                        <a:t>Layers=16</a:t>
                      </a:r>
                      <a:r>
                        <a:rPr lang="en-GB" sz="800">
                          <a:solidFill>
                            <a:srgbClr val="1A1A1A"/>
                          </a:solidFill>
                        </a:rPr>
                        <a:t>,Hidden Dimensions=70,Edge feature=false,Pos encoding=true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rgbClr val="BF9000"/>
                          </a:solidFill>
                        </a:rPr>
                        <a:t>86.4</a:t>
                      </a:r>
                      <a:endParaRPr b="1">
                        <a:solidFill>
                          <a:srgbClr val="BF90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rgbClr val="BF9000"/>
                          </a:solidFill>
                        </a:rPr>
                        <a:t>85.8</a:t>
                      </a:r>
                      <a:endParaRPr b="1">
                        <a:solidFill>
                          <a:srgbClr val="BF90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rgbClr val="BF9000"/>
                          </a:solidFill>
                        </a:rPr>
                        <a:t>85.9</a:t>
                      </a:r>
                      <a:endParaRPr b="1">
                        <a:solidFill>
                          <a:srgbClr val="BF90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2275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solidFill>
                            <a:srgbClr val="1A1A1A"/>
                          </a:solidFill>
                        </a:rPr>
                        <a:t>Layers=4,</a:t>
                      </a:r>
                      <a:r>
                        <a:rPr b="1" lang="en-GB" sz="800">
                          <a:solidFill>
                            <a:srgbClr val="1A1A1A"/>
                          </a:solidFill>
                        </a:rPr>
                        <a:t>Hidden Dimensions=100</a:t>
                      </a:r>
                      <a:r>
                        <a:rPr lang="en-GB" sz="800">
                          <a:solidFill>
                            <a:srgbClr val="1A1A1A"/>
                          </a:solidFill>
                        </a:rPr>
                        <a:t>,Edge feature=false,Pos encoding=true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chemeClr val="dk1"/>
                          </a:solidFill>
                        </a:rPr>
                        <a:t>86.1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chemeClr val="dk1"/>
                          </a:solidFill>
                        </a:rPr>
                        <a:t>85.9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chemeClr val="dk1"/>
                          </a:solidFill>
                        </a:rPr>
                        <a:t>86.1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2275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solidFill>
                            <a:srgbClr val="1A1A1A"/>
                          </a:solidFill>
                        </a:rPr>
                        <a:t>Layers=4,</a:t>
                      </a:r>
                      <a:r>
                        <a:rPr b="1" lang="en-GB" sz="800">
                          <a:solidFill>
                            <a:srgbClr val="1A1A1A"/>
                          </a:solidFill>
                        </a:rPr>
                        <a:t>Hidden Dimensions=200</a:t>
                      </a:r>
                      <a:r>
                        <a:rPr lang="en-GB" sz="800">
                          <a:solidFill>
                            <a:srgbClr val="1A1A1A"/>
                          </a:solidFill>
                        </a:rPr>
                        <a:t>,Edge feature=false,Pos encoding=true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chemeClr val="dk1"/>
                          </a:solidFill>
                        </a:rPr>
                        <a:t>86.7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chemeClr val="dk1"/>
                          </a:solidFill>
                        </a:rPr>
                        <a:t>85.9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chemeClr val="dk1"/>
                          </a:solidFill>
                        </a:rPr>
                        <a:t>86.1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2275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solidFill>
                            <a:srgbClr val="1A1A1A"/>
                          </a:solidFill>
                        </a:rPr>
                        <a:t>Layers=4,</a:t>
                      </a:r>
                      <a:r>
                        <a:rPr b="1" lang="en-GB" sz="800">
                          <a:solidFill>
                            <a:srgbClr val="1A1A1A"/>
                          </a:solidFill>
                        </a:rPr>
                        <a:t>Hidden Dimensions=300</a:t>
                      </a:r>
                      <a:r>
                        <a:rPr lang="en-GB" sz="800">
                          <a:solidFill>
                            <a:srgbClr val="1A1A1A"/>
                          </a:solidFill>
                        </a:rPr>
                        <a:t>,Edge feature=false,Pos encoding=true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86.6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85.9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86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2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rgbClr val="1A1A1A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23" name="Google Shape;323;p3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8"/>
          <p:cNvSpPr txBox="1"/>
          <p:nvPr>
            <p:ph type="title"/>
          </p:nvPr>
        </p:nvSpPr>
        <p:spPr>
          <a:xfrm>
            <a:off x="572050" y="4292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040"/>
              <a:t>Early Results </a:t>
            </a:r>
            <a:endParaRPr sz="2040"/>
          </a:p>
        </p:txBody>
      </p:sp>
      <p:pic>
        <p:nvPicPr>
          <p:cNvPr id="329" name="Google Shape;329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3175" y="19050"/>
            <a:ext cx="2805825" cy="49152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330" name="Google Shape;330;p38"/>
          <p:cNvGraphicFramePr/>
          <p:nvPr/>
        </p:nvGraphicFramePr>
        <p:xfrm>
          <a:off x="572050" y="131398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{111A6C5E-2DEA-44FB-964D-DDC0A545EFE6}</a:tableStyleId>
              </a:tblPr>
              <a:tblGrid>
                <a:gridCol w="995650"/>
                <a:gridCol w="3978825"/>
                <a:gridCol w="1059350"/>
                <a:gridCol w="1102950"/>
                <a:gridCol w="1077275"/>
              </a:tblGrid>
              <a:tr h="416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Parameters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Train Accuracy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Validation</a:t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Accuracy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Test Accuracy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35775">
                <a:tc rowSpan="8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CLUSTER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solidFill>
                            <a:srgbClr val="1A1A1A"/>
                          </a:solidFill>
                        </a:rPr>
                        <a:t>Layers=4,Hidden Dimensions=70,Edge feature=false,Pos encoding=true</a:t>
                      </a:r>
                      <a:endParaRPr>
                        <a:solidFill>
                          <a:srgbClr val="1A1A1A"/>
                        </a:solidFill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75.1</a:t>
                      </a:r>
                      <a:endParaRPr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73.3</a:t>
                      </a:r>
                      <a:endParaRPr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73.5</a:t>
                      </a:r>
                      <a:endParaRPr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0125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solidFill>
                            <a:srgbClr val="1A1A1A"/>
                          </a:solidFill>
                        </a:rPr>
                        <a:t>Layers=4,Hidden Dimensions=70,</a:t>
                      </a:r>
                      <a:r>
                        <a:rPr b="1" lang="en-GB" sz="800">
                          <a:solidFill>
                            <a:srgbClr val="1A1A1A"/>
                          </a:solidFill>
                        </a:rPr>
                        <a:t>Edge feature=true</a:t>
                      </a:r>
                      <a:r>
                        <a:rPr lang="en-GB" sz="800">
                          <a:solidFill>
                            <a:srgbClr val="1A1A1A"/>
                          </a:solidFill>
                        </a:rPr>
                        <a:t>,Pos encoding=true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75.4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73.9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73.6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5325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solidFill>
                            <a:srgbClr val="1A1A1A"/>
                          </a:solidFill>
                        </a:rPr>
                        <a:t>Layers=4,Hidden Dimensions=70,Edge feature=false,</a:t>
                      </a:r>
                      <a:r>
                        <a:rPr b="1" lang="en-GB" sz="800">
                          <a:solidFill>
                            <a:srgbClr val="1A1A1A"/>
                          </a:solidFill>
                        </a:rPr>
                        <a:t>Pos encoding=false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60.5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59.1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59.3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85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1A1A1A"/>
                          </a:solidFill>
                        </a:rPr>
                        <a:t>Layers=8</a:t>
                      </a:r>
                      <a:r>
                        <a:rPr lang="en-GB" sz="800">
                          <a:solidFill>
                            <a:srgbClr val="1A1A1A"/>
                          </a:solidFill>
                        </a:rPr>
                        <a:t>,Hidden Dimensions=70,Edge feature=false,Pos encoding=true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rgbClr val="BF9000"/>
                          </a:solidFill>
                        </a:rPr>
                        <a:t>78.0</a:t>
                      </a:r>
                      <a:endParaRPr b="1">
                        <a:solidFill>
                          <a:srgbClr val="BF90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rgbClr val="BF9000"/>
                          </a:solidFill>
                        </a:rPr>
                        <a:t>75</a:t>
                      </a:r>
                      <a:endParaRPr b="1">
                        <a:solidFill>
                          <a:srgbClr val="BF90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rgbClr val="BF9000"/>
                          </a:solidFill>
                        </a:rPr>
                        <a:t>74.8</a:t>
                      </a:r>
                      <a:endParaRPr b="1">
                        <a:solidFill>
                          <a:srgbClr val="BF90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98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800">
                          <a:solidFill>
                            <a:srgbClr val="1A1A1A"/>
                          </a:solidFill>
                        </a:rPr>
                        <a:t>Layers=16</a:t>
                      </a:r>
                      <a:r>
                        <a:rPr lang="en-GB" sz="800">
                          <a:solidFill>
                            <a:srgbClr val="1A1A1A"/>
                          </a:solidFill>
                        </a:rPr>
                        <a:t>,Hidden Dimensions=70,Edge feature=false,Pos encoding=true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chemeClr val="dk1"/>
                          </a:solidFill>
                        </a:rPr>
                        <a:t>82.1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chemeClr val="dk1"/>
                          </a:solidFill>
                        </a:rPr>
                        <a:t>75.5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chemeClr val="dk1"/>
                          </a:solidFill>
                        </a:rPr>
                        <a:t>75.3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10625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solidFill>
                            <a:srgbClr val="1A1A1A"/>
                          </a:solidFill>
                        </a:rPr>
                        <a:t>Layers=4,</a:t>
                      </a:r>
                      <a:r>
                        <a:rPr b="1" lang="en-GB" sz="800">
                          <a:solidFill>
                            <a:srgbClr val="1A1A1A"/>
                          </a:solidFill>
                        </a:rPr>
                        <a:t>Hidden Dimensions=100</a:t>
                      </a:r>
                      <a:r>
                        <a:rPr lang="en-GB" sz="800">
                          <a:solidFill>
                            <a:srgbClr val="1A1A1A"/>
                          </a:solidFill>
                        </a:rPr>
                        <a:t>,Edge feature=false,Pos encoding=true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76.3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73.6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73.5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10625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solidFill>
                            <a:srgbClr val="1A1A1A"/>
                          </a:solidFill>
                        </a:rPr>
                        <a:t>Layers=4,</a:t>
                      </a:r>
                      <a:r>
                        <a:rPr b="1" lang="en-GB" sz="800">
                          <a:solidFill>
                            <a:srgbClr val="1A1A1A"/>
                          </a:solidFill>
                        </a:rPr>
                        <a:t>Hidden Dimensions=200</a:t>
                      </a:r>
                      <a:r>
                        <a:rPr lang="en-GB" sz="800">
                          <a:solidFill>
                            <a:srgbClr val="1A1A1A"/>
                          </a:solidFill>
                        </a:rPr>
                        <a:t>,Edge feature=false,Pos encoding=true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79.3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73.5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72.3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10625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solidFill>
                            <a:srgbClr val="1A1A1A"/>
                          </a:solidFill>
                        </a:rPr>
                        <a:t>Layers=4,</a:t>
                      </a:r>
                      <a:r>
                        <a:rPr b="1" lang="en-GB" sz="800">
                          <a:solidFill>
                            <a:srgbClr val="1A1A1A"/>
                          </a:solidFill>
                        </a:rPr>
                        <a:t>Hidden Dimensions=300</a:t>
                      </a:r>
                      <a:r>
                        <a:rPr lang="en-GB" sz="800">
                          <a:solidFill>
                            <a:srgbClr val="1A1A1A"/>
                          </a:solidFill>
                        </a:rPr>
                        <a:t>,Edge feature=false,Pos encoding=true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82.3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71.3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70.8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31" name="Google Shape;331;p3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3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3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3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aphicFrame>
        <p:nvGraphicFramePr>
          <p:cNvPr id="339" name="Google Shape;339;p39"/>
          <p:cNvGraphicFramePr/>
          <p:nvPr/>
        </p:nvGraphicFramePr>
        <p:xfrm>
          <a:off x="952500" y="63104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{111A6C5E-2DEA-44FB-964D-DDC0A545EFE6}</a:tableStyleId>
              </a:tblPr>
              <a:tblGrid>
                <a:gridCol w="1447800"/>
                <a:gridCol w="1447800"/>
                <a:gridCol w="1447800"/>
                <a:gridCol w="1447800"/>
                <a:gridCol w="1447800"/>
              </a:tblGrid>
              <a:tr h="327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60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27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27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27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27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60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27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27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27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27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27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27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27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27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27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27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4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040"/>
              <a:t>Next Steps</a:t>
            </a:r>
            <a:endParaRPr sz="2040"/>
          </a:p>
        </p:txBody>
      </p:sp>
      <p:pic>
        <p:nvPicPr>
          <p:cNvPr id="345" name="Google Shape;34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3175" y="19050"/>
            <a:ext cx="2805825" cy="4915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hutterstock_429987889_edited.jpg" id="346" name="Google Shape;346;p40"/>
          <p:cNvPicPr preferRelativeResize="0"/>
          <p:nvPr/>
        </p:nvPicPr>
        <p:blipFill rotWithShape="1">
          <a:blip r:embed="rId4">
            <a:alphaModFix/>
          </a:blip>
          <a:srcRect b="1381" l="12609" r="6247" t="85988"/>
          <a:stretch/>
        </p:blipFill>
        <p:spPr>
          <a:xfrm>
            <a:off x="0" y="4445270"/>
            <a:ext cx="9144000" cy="1326897"/>
          </a:xfrm>
          <a:prstGeom prst="rect">
            <a:avLst/>
          </a:prstGeom>
          <a:noFill/>
          <a:ln>
            <a:noFill/>
          </a:ln>
        </p:spPr>
      </p:pic>
      <p:sp>
        <p:nvSpPr>
          <p:cNvPr id="347" name="Google Shape;347;p40"/>
          <p:cNvSpPr txBox="1"/>
          <p:nvPr/>
        </p:nvSpPr>
        <p:spPr>
          <a:xfrm>
            <a:off x="846525" y="2014550"/>
            <a:ext cx="77796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We will experiment with models Monet and  GAT on same Pattern and Cluster dataset and get the best Model. This will answer our RQ-1.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And on that model, we train the dataset containing Machine Learning models for Node Classification, and that will solve our device placement task. This will answer our RQ-2.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8" name="Google Shape;348;p4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41"/>
          <p:cNvSpPr txBox="1"/>
          <p:nvPr>
            <p:ph type="title"/>
          </p:nvPr>
        </p:nvSpPr>
        <p:spPr>
          <a:xfrm>
            <a:off x="721225" y="1336000"/>
            <a:ext cx="33009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References</a:t>
            </a:r>
            <a:endParaRPr/>
          </a:p>
        </p:txBody>
      </p:sp>
      <p:sp>
        <p:nvSpPr>
          <p:cNvPr id="354" name="Google Shape;354;p41"/>
          <p:cNvSpPr txBox="1"/>
          <p:nvPr>
            <p:ph idx="1" type="body"/>
          </p:nvPr>
        </p:nvSpPr>
        <p:spPr>
          <a:xfrm>
            <a:off x="721225" y="1852900"/>
            <a:ext cx="7880400" cy="292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17"/>
          </a:p>
          <a:p>
            <a:pPr indent="-313017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GB" sz="2417" u="sng">
                <a:solidFill>
                  <a:schemeClr val="hlink"/>
                </a:solidFill>
                <a:hlinkClick r:id="rId3"/>
              </a:rPr>
              <a:t>Graph Representation Learning Book</a:t>
            </a:r>
            <a:r>
              <a:rPr lang="en-GB" sz="2417"/>
              <a:t> by Hamilton, William L.</a:t>
            </a:r>
            <a:endParaRPr sz="2417"/>
          </a:p>
          <a:p>
            <a:pPr indent="-313017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GB" sz="2417"/>
              <a:t>Dwivedi, Vijay Prakash, Chaitanya K. Joshi, Thomas Laurent, Yoshua Bengio, and Xavier Bresson. "Benchmarking graph neural networks." arXiv preprint arXiv:2003.00982 (2020).</a:t>
            </a:r>
            <a:endParaRPr sz="2417"/>
          </a:p>
          <a:p>
            <a:pPr indent="-313017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GB" sz="2417"/>
              <a:t>Zhou, Yanqi, Sudip Roy, Amirali Abdolrashidi, Daniel Wong, Peter Ma, Qiumin Xu, Hanxiao Liu et al. "Transferable graph optimizers for ml compilers." arXiv preprint arXiv:2010.12438 (2020).</a:t>
            </a:r>
            <a:endParaRPr sz="2417"/>
          </a:p>
          <a:p>
            <a:pPr indent="-313017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GB" sz="2417" u="sng">
                <a:solidFill>
                  <a:schemeClr val="hlink"/>
                </a:solidFill>
                <a:hlinkClick r:id="rId4"/>
              </a:rPr>
              <a:t>https://wandb.ai/yashkotadia/gatedgcn-pattern/reports/Part-1-Introduction-to-Graph-Neural-Networks-With-GatedGCN--VmlldzoyMDg4MjA</a:t>
            </a:r>
            <a:endParaRPr sz="2417"/>
          </a:p>
          <a:p>
            <a:pPr indent="-313017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GB" sz="2417" u="sng">
                <a:solidFill>
                  <a:schemeClr val="hlink"/>
                </a:solidFill>
                <a:hlinkClick r:id="rId5"/>
              </a:rPr>
              <a:t>https://wandb.ai/yashkotadia/benchmarking-gnns/reports/Part-2-Comparing-Message-Passing-Based-GNN-Architectures--VmlldzoyMTk4OTA</a:t>
            </a:r>
            <a:endParaRPr sz="2417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355" name="Google Shape;355;p4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53175" y="19050"/>
            <a:ext cx="2805825" cy="4915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hutterstock_429987889_edited.jpg" id="356" name="Google Shape;356;p41"/>
          <p:cNvPicPr preferRelativeResize="0"/>
          <p:nvPr/>
        </p:nvPicPr>
        <p:blipFill rotWithShape="1">
          <a:blip r:embed="rId7">
            <a:alphaModFix/>
          </a:blip>
          <a:srcRect b="1381" l="12609" r="6247" t="85988"/>
          <a:stretch/>
        </p:blipFill>
        <p:spPr>
          <a:xfrm>
            <a:off x="0" y="4864897"/>
            <a:ext cx="9144000" cy="907277"/>
          </a:xfrm>
          <a:prstGeom prst="rect">
            <a:avLst/>
          </a:prstGeom>
          <a:noFill/>
          <a:ln>
            <a:noFill/>
          </a:ln>
        </p:spPr>
      </p:pic>
      <p:sp>
        <p:nvSpPr>
          <p:cNvPr id="357" name="Google Shape;357;p4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2" name="Google Shape;362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3175" y="19050"/>
            <a:ext cx="2805825" cy="4915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hutterstock_429987889_edited.jpg" id="363" name="Google Shape;363;p42"/>
          <p:cNvPicPr preferRelativeResize="0"/>
          <p:nvPr/>
        </p:nvPicPr>
        <p:blipFill rotWithShape="1">
          <a:blip r:embed="rId4">
            <a:alphaModFix/>
          </a:blip>
          <a:srcRect b="1381" l="12609" r="6247" t="85988"/>
          <a:stretch/>
        </p:blipFill>
        <p:spPr>
          <a:xfrm>
            <a:off x="0" y="4445270"/>
            <a:ext cx="9144000" cy="1326897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Google Shape;364;p42"/>
          <p:cNvSpPr txBox="1"/>
          <p:nvPr>
            <p:ph idx="4294967295"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Thank you.</a:t>
            </a:r>
            <a:endParaRPr/>
          </a:p>
        </p:txBody>
      </p:sp>
      <p:sp>
        <p:nvSpPr>
          <p:cNvPr id="365" name="Google Shape;365;p4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0"/>
          <p:cNvSpPr txBox="1"/>
          <p:nvPr>
            <p:ph type="title"/>
          </p:nvPr>
        </p:nvSpPr>
        <p:spPr>
          <a:xfrm>
            <a:off x="727650" y="16294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640"/>
              <a:t>Recap</a:t>
            </a:r>
            <a:endParaRPr sz="2640"/>
          </a:p>
        </p:txBody>
      </p:sp>
      <p:pic>
        <p:nvPicPr>
          <p:cNvPr id="152" name="Google Shape;15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3175" y="19050"/>
            <a:ext cx="2805825" cy="4915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hutterstock_429987889_edited.jpg" id="153" name="Google Shape;153;p20"/>
          <p:cNvPicPr preferRelativeResize="0"/>
          <p:nvPr/>
        </p:nvPicPr>
        <p:blipFill rotWithShape="1">
          <a:blip r:embed="rId4">
            <a:alphaModFix/>
          </a:blip>
          <a:srcRect b="1381" l="12609" r="6247" t="85988"/>
          <a:stretch/>
        </p:blipFill>
        <p:spPr>
          <a:xfrm>
            <a:off x="0" y="3283427"/>
            <a:ext cx="9144000" cy="248875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1"/>
          <p:cNvSpPr txBox="1"/>
          <p:nvPr>
            <p:ph type="title"/>
          </p:nvPr>
        </p:nvSpPr>
        <p:spPr>
          <a:xfrm>
            <a:off x="727650" y="12757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Motivation </a:t>
            </a:r>
            <a:endParaRPr/>
          </a:p>
        </p:txBody>
      </p:sp>
      <p:pic>
        <p:nvPicPr>
          <p:cNvPr id="160" name="Google Shape;16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3175" y="19050"/>
            <a:ext cx="2805825" cy="491525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1"/>
          <p:cNvSpPr txBox="1"/>
          <p:nvPr/>
        </p:nvSpPr>
        <p:spPr>
          <a:xfrm>
            <a:off x="729450" y="1810925"/>
            <a:ext cx="4447800" cy="21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Graph is a data structure that is defined by two components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AutoNum type="arabicPeriod"/>
            </a:pPr>
            <a:r>
              <a:rPr lang="en-GB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Nodes/Vertex: Objects that are connected together 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AutoNum type="arabicPeriod"/>
            </a:pPr>
            <a:r>
              <a:rPr lang="en-GB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Edges: Connection between the two nodes 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We are surrounded by programs and all programs are transformed into a Computational Graph to be executed.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62" name="Google Shape;16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67375" y="1810925"/>
            <a:ext cx="4191626" cy="1761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1"/>
          <p:cNvSpPr txBox="1"/>
          <p:nvPr/>
        </p:nvSpPr>
        <p:spPr>
          <a:xfrm>
            <a:off x="5304625" y="3475775"/>
            <a:ext cx="3579300" cy="2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Open Sans"/>
                <a:ea typeface="Open Sans"/>
                <a:cs typeface="Open Sans"/>
                <a:sym typeface="Open Sans"/>
              </a:rPr>
              <a:t>https://medium.com/dair-ai/an-illustrated-guide-to-graph-neural-networks-d5564a551783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4" name="Google Shape;164;p2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2"/>
          <p:cNvSpPr txBox="1"/>
          <p:nvPr>
            <p:ph type="title"/>
          </p:nvPr>
        </p:nvSpPr>
        <p:spPr>
          <a:xfrm>
            <a:off x="601600" y="12757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Motivation </a:t>
            </a:r>
            <a:endParaRPr/>
          </a:p>
        </p:txBody>
      </p:sp>
      <p:pic>
        <p:nvPicPr>
          <p:cNvPr id="170" name="Google Shape;17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3175" y="19050"/>
            <a:ext cx="2805825" cy="491525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2"/>
          <p:cNvSpPr txBox="1"/>
          <p:nvPr/>
        </p:nvSpPr>
        <p:spPr>
          <a:xfrm>
            <a:off x="729450" y="1810925"/>
            <a:ext cx="7822500" cy="22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Many applications use large Machine Learning / Neural Network models which has high computational requirements. To run the model optimally, the compiler places the nodes in ML accelerator(GPUs /TPUs)[3]. ML compilers map High-Level computational graph operations on these accelerators.[3]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Existing learning based approaches are sample inefficient, tackle a single optimization problem, and do not generalize to unseen graphs making them in feasible to be deployed in practice. ML compilers need to solve many optimization problems including Node-to-Device Placement, Operation Scheduling, and Operation Fusion. In this [3]  paper it is  proposed an end-to-end, transferable deep reinforcement learning method for computational graph optimization.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We are using Node Classification to determine which is the best Graph Neural network model, then use it in Reinforcement Learning[2]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2" name="Google Shape;172;p2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3"/>
          <p:cNvSpPr txBox="1"/>
          <p:nvPr>
            <p:ph type="title"/>
          </p:nvPr>
        </p:nvSpPr>
        <p:spPr>
          <a:xfrm>
            <a:off x="729450" y="1318650"/>
            <a:ext cx="24435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040"/>
              <a:t>Project Goals</a:t>
            </a:r>
            <a:endParaRPr sz="2040"/>
          </a:p>
        </p:txBody>
      </p:sp>
      <p:sp>
        <p:nvSpPr>
          <p:cNvPr id="178" name="Google Shape;178;p23"/>
          <p:cNvSpPr txBox="1"/>
          <p:nvPr>
            <p:ph idx="1" type="body"/>
          </p:nvPr>
        </p:nvSpPr>
        <p:spPr>
          <a:xfrm>
            <a:off x="1147600" y="1921075"/>
            <a:ext cx="5399400" cy="115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/>
              <a:t>RQ 1: </a:t>
            </a:r>
            <a:r>
              <a:rPr lang="en-GB" sz="1100"/>
              <a:t> To what extent does the </a:t>
            </a:r>
            <a:r>
              <a:rPr b="1" lang="en-GB" sz="1100">
                <a:solidFill>
                  <a:schemeClr val="dk2"/>
                </a:solidFill>
              </a:rPr>
              <a:t>performance of models</a:t>
            </a:r>
            <a:r>
              <a:rPr lang="en-GB" sz="1100"/>
              <a:t>(</a:t>
            </a:r>
            <a:r>
              <a:rPr lang="en-GB" sz="1100"/>
              <a:t>MoNet, GAT, GatedGCN, and GatedGCN-PE</a:t>
            </a:r>
            <a:r>
              <a:rPr lang="en-GB" sz="1100"/>
              <a:t>)</a:t>
            </a:r>
            <a:r>
              <a:rPr lang="en-GB" sz="1100">
                <a:solidFill>
                  <a:schemeClr val="dk2"/>
                </a:solidFill>
              </a:rPr>
              <a:t> </a:t>
            </a:r>
            <a:r>
              <a:rPr b="1" lang="en-GB" sz="1100">
                <a:solidFill>
                  <a:schemeClr val="dk2"/>
                </a:solidFill>
              </a:rPr>
              <a:t>improve by changing the Parameter Configuration</a:t>
            </a:r>
            <a:r>
              <a:rPr lang="en-GB" sz="1100"/>
              <a:t> on traditional Node Classification Datasets such as </a:t>
            </a:r>
            <a:r>
              <a:rPr i="1" lang="en-GB" sz="1100"/>
              <a:t>Pattern </a:t>
            </a:r>
            <a:r>
              <a:rPr lang="en-GB" sz="1100"/>
              <a:t>and </a:t>
            </a:r>
            <a:r>
              <a:rPr i="1" lang="en-GB" sz="1100"/>
              <a:t>Cluster</a:t>
            </a:r>
            <a:r>
              <a:rPr lang="en-GB" sz="1100"/>
              <a:t>.</a:t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100"/>
              <a:t>The model which performs best in RQ1 would be considered further for RQ2.</a:t>
            </a:r>
            <a:endParaRPr sz="1100">
              <a:solidFill>
                <a:schemeClr val="dk2"/>
              </a:solidFill>
            </a:endParaRPr>
          </a:p>
        </p:txBody>
      </p:sp>
      <p:pic>
        <p:nvPicPr>
          <p:cNvPr id="179" name="Google Shape;17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3175" y="19050"/>
            <a:ext cx="2805825" cy="4915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hutterstock_429987889_edited.jpg" id="180" name="Google Shape;180;p23"/>
          <p:cNvPicPr preferRelativeResize="0"/>
          <p:nvPr/>
        </p:nvPicPr>
        <p:blipFill rotWithShape="1">
          <a:blip r:embed="rId4">
            <a:alphaModFix/>
          </a:blip>
          <a:srcRect b="1381" l="12609" r="6247" t="85988"/>
          <a:stretch/>
        </p:blipFill>
        <p:spPr>
          <a:xfrm>
            <a:off x="0" y="5131070"/>
            <a:ext cx="9144000" cy="1326897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3"/>
          <p:cNvSpPr txBox="1"/>
          <p:nvPr>
            <p:ph idx="1" type="body"/>
          </p:nvPr>
        </p:nvSpPr>
        <p:spPr>
          <a:xfrm>
            <a:off x="1147600" y="3140600"/>
            <a:ext cx="7911300" cy="106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/>
              <a:t>RQ 2:</a:t>
            </a:r>
            <a:r>
              <a:rPr lang="en-GB" sz="1100"/>
              <a:t> To what extent does the performance of these models(MoNet, GAT, GatedGCN, and GatedGCN-PE)</a:t>
            </a:r>
            <a:r>
              <a:rPr lang="en-GB" sz="1100">
                <a:solidFill>
                  <a:schemeClr val="dk2"/>
                </a:solidFill>
              </a:rPr>
              <a:t> </a:t>
            </a:r>
            <a:r>
              <a:rPr b="1" lang="en-GB" sz="1100">
                <a:solidFill>
                  <a:schemeClr val="dk2"/>
                </a:solidFill>
              </a:rPr>
              <a:t>improve the Classification task</a:t>
            </a:r>
            <a:r>
              <a:rPr lang="en-GB" sz="1100">
                <a:solidFill>
                  <a:schemeClr val="dk2"/>
                </a:solidFill>
              </a:rPr>
              <a:t> </a:t>
            </a:r>
            <a:r>
              <a:rPr lang="en-GB" sz="1100"/>
              <a:t>on Dataset of Machine Learning Computation Graphs for </a:t>
            </a:r>
            <a:r>
              <a:rPr b="1" lang="en-GB" sz="1100">
                <a:solidFill>
                  <a:schemeClr val="dk2"/>
                </a:solidFill>
              </a:rPr>
              <a:t>Device Placement.</a:t>
            </a:r>
            <a:endParaRPr b="1" sz="1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100">
                <a:solidFill>
                  <a:schemeClr val="dk2"/>
                </a:solidFill>
              </a:rPr>
              <a:t>The model which comes out to be the best in RQ2, would be considered for future work with Deep Reinforcement Learning.</a:t>
            </a:r>
            <a:endParaRPr sz="1100">
              <a:solidFill>
                <a:schemeClr val="dk2"/>
              </a:solidFill>
            </a:endParaRPr>
          </a:p>
        </p:txBody>
      </p:sp>
      <p:sp>
        <p:nvSpPr>
          <p:cNvPr id="182" name="Google Shape;182;p23"/>
          <p:cNvSpPr txBox="1"/>
          <p:nvPr>
            <p:ph idx="1" type="body"/>
          </p:nvPr>
        </p:nvSpPr>
        <p:spPr>
          <a:xfrm>
            <a:off x="1147600" y="4207400"/>
            <a:ext cx="79113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GB" sz="1100"/>
              <a:t>Long term Goal:  To optimize the Databases with Deep Reinforcement Learning that uses Graph Neural Network.</a:t>
            </a:r>
            <a:endParaRPr sz="1100">
              <a:solidFill>
                <a:schemeClr val="dk2"/>
              </a:solidFill>
            </a:endParaRPr>
          </a:p>
        </p:txBody>
      </p:sp>
      <p:pic>
        <p:nvPicPr>
          <p:cNvPr id="183" name="Google Shape;183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11748" y="1367250"/>
            <a:ext cx="2088700" cy="1286451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23"/>
          <p:cNvSpPr txBox="1"/>
          <p:nvPr/>
        </p:nvSpPr>
        <p:spPr>
          <a:xfrm>
            <a:off x="6253325" y="2470675"/>
            <a:ext cx="2805900" cy="30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Open Sans"/>
                <a:ea typeface="Open Sans"/>
                <a:cs typeface="Open Sans"/>
                <a:sym typeface="Open Sans"/>
              </a:rPr>
              <a:t>https://dgtl.ventures/blog/what-is-the-goal-of-your-digital-transformation-project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5" name="Google Shape;185;p2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4"/>
          <p:cNvSpPr txBox="1"/>
          <p:nvPr>
            <p:ph type="title"/>
          </p:nvPr>
        </p:nvSpPr>
        <p:spPr>
          <a:xfrm>
            <a:off x="669963" y="1226175"/>
            <a:ext cx="3356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Prototype Design</a:t>
            </a:r>
            <a:endParaRPr/>
          </a:p>
        </p:txBody>
      </p:sp>
      <p:sp>
        <p:nvSpPr>
          <p:cNvPr id="191" name="Google Shape;191;p24"/>
          <p:cNvSpPr txBox="1"/>
          <p:nvPr/>
        </p:nvSpPr>
        <p:spPr>
          <a:xfrm>
            <a:off x="4428500" y="1573950"/>
            <a:ext cx="4249200" cy="99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Quattrocento Sans"/>
              <a:buNone/>
            </a:pPr>
            <a:r>
              <a:rPr lang="en-GB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To achieve RQ1, the models(MoNet, GAT, GatedGCN, and GatedGCN-PE) will be trained </a:t>
            </a:r>
            <a:r>
              <a:rPr lang="en-GB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by using </a:t>
            </a:r>
            <a:r>
              <a:rPr i="1" lang="en-GB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PATTERN </a:t>
            </a:r>
            <a:r>
              <a:rPr lang="en-GB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and </a:t>
            </a:r>
            <a:r>
              <a:rPr i="1" lang="en-GB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CLUSTER </a:t>
            </a:r>
            <a:r>
              <a:rPr lang="en-GB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dataset</a:t>
            </a:r>
            <a:endParaRPr>
              <a:solidFill>
                <a:srgbClr val="262626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Quattrocento Sans"/>
              <a:buNone/>
            </a:pPr>
            <a:r>
              <a:rPr lang="en-GB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They will be tu</a:t>
            </a:r>
            <a:r>
              <a:rPr lang="en-GB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ned to improve the performance </a:t>
            </a:r>
            <a:endParaRPr>
              <a:solidFill>
                <a:srgbClr val="262626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92" name="Google Shape;192;p24"/>
          <p:cNvSpPr txBox="1"/>
          <p:nvPr/>
        </p:nvSpPr>
        <p:spPr>
          <a:xfrm>
            <a:off x="4428500" y="3261500"/>
            <a:ext cx="4099800" cy="99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Quattrocento Sans"/>
              <a:buNone/>
            </a:pPr>
            <a:r>
              <a:rPr lang="en-GB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To achieve RQ2, the </a:t>
            </a:r>
            <a:r>
              <a:rPr lang="en-GB">
                <a:solidFill>
                  <a:srgbClr val="26262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Graph NN will be trained for Node-classification task by using the dataset containing ML Models for Device Placement</a:t>
            </a:r>
            <a:endParaRPr>
              <a:solidFill>
                <a:srgbClr val="262626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93" name="Google Shape;19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3175" y="19050"/>
            <a:ext cx="2805825" cy="491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24"/>
          <p:cNvPicPr preferRelativeResize="0"/>
          <p:nvPr/>
        </p:nvPicPr>
        <p:blipFill>
          <a:blip r:embed="rId4">
            <a:alphaModFix amt="65000"/>
          </a:blip>
          <a:stretch>
            <a:fillRect/>
          </a:stretch>
        </p:blipFill>
        <p:spPr>
          <a:xfrm>
            <a:off x="729438" y="1873200"/>
            <a:ext cx="3237731" cy="1813250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24"/>
          <p:cNvSpPr txBox="1"/>
          <p:nvPr/>
        </p:nvSpPr>
        <p:spPr>
          <a:xfrm>
            <a:off x="662575" y="3610250"/>
            <a:ext cx="3343800" cy="18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Open Sans"/>
                <a:ea typeface="Open Sans"/>
                <a:cs typeface="Open Sans"/>
                <a:sym typeface="Open Sans"/>
              </a:rPr>
              <a:t>https://cdn.lynda.com/course/645048/645048-637</a:t>
            </a:r>
            <a:r>
              <a:rPr lang="en-GB" sz="600">
                <a:latin typeface="Open Sans"/>
                <a:ea typeface="Open Sans"/>
                <a:cs typeface="Open Sans"/>
                <a:sym typeface="Open Sans"/>
              </a:rPr>
              <a:t>3</a:t>
            </a:r>
            <a:r>
              <a:rPr lang="en-GB" sz="600">
                <a:latin typeface="Open Sans"/>
                <a:ea typeface="Open Sans"/>
                <a:cs typeface="Open Sans"/>
                <a:sym typeface="Open Sans"/>
              </a:rPr>
              <a:t>56859282285031-16x9.jpg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6" name="Google Shape;196;p2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5"/>
          <p:cNvSpPr txBox="1"/>
          <p:nvPr>
            <p:ph type="title"/>
          </p:nvPr>
        </p:nvSpPr>
        <p:spPr>
          <a:xfrm>
            <a:off x="727650" y="1479400"/>
            <a:ext cx="7688700" cy="6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3030">
                <a:solidFill>
                  <a:srgbClr val="000000"/>
                </a:solidFill>
              </a:rPr>
              <a:t>Implementation and Experimental Setup</a:t>
            </a:r>
            <a:endParaRPr sz="3840"/>
          </a:p>
        </p:txBody>
      </p:sp>
      <p:pic>
        <p:nvPicPr>
          <p:cNvPr id="202" name="Google Shape;20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3175" y="19050"/>
            <a:ext cx="2805825" cy="4915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hutterstock_429987889_edited.jpg" id="203" name="Google Shape;203;p25"/>
          <p:cNvPicPr preferRelativeResize="0"/>
          <p:nvPr/>
        </p:nvPicPr>
        <p:blipFill rotWithShape="1">
          <a:blip r:embed="rId4">
            <a:alphaModFix/>
          </a:blip>
          <a:srcRect b="1381" l="12609" r="6247" t="85988"/>
          <a:stretch/>
        </p:blipFill>
        <p:spPr>
          <a:xfrm>
            <a:off x="0" y="3450423"/>
            <a:ext cx="9144000" cy="2321776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2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6"/>
          <p:cNvSpPr txBox="1"/>
          <p:nvPr>
            <p:ph type="title"/>
          </p:nvPr>
        </p:nvSpPr>
        <p:spPr>
          <a:xfrm>
            <a:off x="652000" y="12514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040"/>
              <a:t>Models considered [2]</a:t>
            </a:r>
            <a:endParaRPr sz="2040"/>
          </a:p>
        </p:txBody>
      </p:sp>
      <p:sp>
        <p:nvSpPr>
          <p:cNvPr id="210" name="Google Shape;210;p26"/>
          <p:cNvSpPr txBox="1"/>
          <p:nvPr>
            <p:ph idx="1" type="body"/>
          </p:nvPr>
        </p:nvSpPr>
        <p:spPr>
          <a:xfrm>
            <a:off x="1236525" y="1954750"/>
            <a:ext cx="4554300" cy="23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GAT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-GB" sz="1500"/>
              <a:t>Gated GCN</a:t>
            </a:r>
            <a:endParaRPr b="1"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MoNet</a:t>
            </a:r>
            <a:endParaRPr sz="1500"/>
          </a:p>
        </p:txBody>
      </p:sp>
      <p:pic>
        <p:nvPicPr>
          <p:cNvPr id="211" name="Google Shape;21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3175" y="19050"/>
            <a:ext cx="2805825" cy="4915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hutterstock_429987889_edited.jpg" id="212" name="Google Shape;212;p26"/>
          <p:cNvPicPr preferRelativeResize="0"/>
          <p:nvPr/>
        </p:nvPicPr>
        <p:blipFill rotWithShape="1">
          <a:blip r:embed="rId4">
            <a:alphaModFix/>
          </a:blip>
          <a:srcRect b="1381" l="12609" r="6247" t="85988"/>
          <a:stretch/>
        </p:blipFill>
        <p:spPr>
          <a:xfrm>
            <a:off x="0" y="4445270"/>
            <a:ext cx="9144000" cy="1326897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2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